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58" r:id="rId6"/>
    <p:sldId id="285" r:id="rId7"/>
    <p:sldId id="286" r:id="rId8"/>
    <p:sldId id="287" r:id="rId9"/>
    <p:sldId id="288" r:id="rId10"/>
    <p:sldId id="294" r:id="rId11"/>
    <p:sldId id="289" r:id="rId12"/>
    <p:sldId id="290" r:id="rId13"/>
    <p:sldId id="291" r:id="rId14"/>
    <p:sldId id="292" r:id="rId15"/>
    <p:sldId id="293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12D5-67A9-4795-98D4-FA7D282E6CDF}" v="3" dt="2024-05-24T15:10:34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0"/>
  </p:normalViewPr>
  <p:slideViewPr>
    <p:cSldViewPr snapToGrid="0">
      <p:cViewPr varScale="1">
        <p:scale>
          <a:sx n="92" d="100"/>
          <a:sy n="92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08B5-B947-AF4B-9A57-9C6C216E872B}" type="datetimeFigureOut">
              <a:rPr lang="fr-FR" smtClean="0"/>
              <a:t>10/06/2024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2EA5-900B-FF44-8191-83AEF3B01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8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9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87B71-4A22-A44F-B92C-00699093C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372C9-58C1-5948-9BD5-1C5296A37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375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BCCF6-C864-344B-AAD2-5795FC6A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657EED-7157-AA48-8A98-942314B9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516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FF49-B357-BE45-8496-952E367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FB844-2132-E04D-BE02-477C0183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991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1D2E3-089D-5F47-B9A8-13F738E9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D87AA-38B1-E249-A95A-F3D42EE60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1C9CD-A852-E54A-B310-B7488127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472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E1377-787B-5C43-AD12-C2A38DB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02CB8-5D18-BA49-8BFC-0104AA5A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298864-4DDB-CF47-85CF-FA897F53D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4FF01-CBDE-9641-BC42-C45231BEA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3B0F1D-A4CA-914F-A670-0C005E710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872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02F5B-7F2B-CC44-9AEB-E780A9C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15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85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BC6C7-190B-D345-88F0-36CBDBC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76AA-71DB-AE45-882F-2FFAE8CC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4835B4-46EC-9045-9EA8-A8F779350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97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53E4-9D74-A74C-913D-E6F9172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D56679-A5D9-D448-B57F-B86C5CE5A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F3FC6F-E9F1-4646-914B-42C68855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493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40000"/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l="-89000" r="-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ADBC1-9B32-B848-B71B-021DCF5D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18D282-707A-D341-A8F6-6251F0E4A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7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E169E627-DC81-4E23-92C8-BDB52BD6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1426"/>
            <a:ext cx="12192000" cy="4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9E03D6-1381-D64F-B645-7526EAACF0A3}"/>
              </a:ext>
            </a:extLst>
          </p:cNvPr>
          <p:cNvSpPr txBox="1"/>
          <p:nvPr/>
        </p:nvSpPr>
        <p:spPr>
          <a:xfrm>
            <a:off x="898525" y="2603500"/>
            <a:ext cx="7916863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Course Presentation</a:t>
            </a:r>
          </a:p>
          <a:p>
            <a:pPr>
              <a:defRPr/>
            </a:pPr>
            <a:endParaRPr lang="en-US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dirty="0">
                <a:solidFill>
                  <a:srgbClr val="275851"/>
                </a:solidFill>
              </a:rPr>
              <a:t>Android Application Development &amp; Programming</a:t>
            </a: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43D658B1-6FFE-7A44-82F6-4C0957BA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084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7A801F2D-8370-F245-9652-A1FE8EA91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888" y="769268"/>
            <a:ext cx="5580112" cy="4446711"/>
          </a:xfrm>
        </p:spPr>
        <p:txBody>
          <a:bodyPr/>
          <a:lstStyle/>
          <a:p>
            <a:pPr lvl="1"/>
            <a:endParaRPr lang="en-US" sz="2400" b="1" dirty="0">
              <a:solidFill>
                <a:srgbClr val="275851"/>
              </a:solidFill>
            </a:endParaRPr>
          </a:p>
          <a:p>
            <a:pPr lvl="1"/>
            <a:endParaRPr lang="en-US" sz="2400" b="1" dirty="0">
              <a:solidFill>
                <a:srgbClr val="275851"/>
              </a:solidFill>
            </a:endParaRPr>
          </a:p>
          <a:p>
            <a:pPr lvl="1"/>
            <a:r>
              <a:rPr lang="en-US" sz="2400" b="1" dirty="0">
                <a:solidFill>
                  <a:srgbClr val="275851"/>
                </a:solidFill>
              </a:rPr>
              <a:t>This year. </a:t>
            </a:r>
            <a:r>
              <a:rPr lang="en-US" sz="2400" dirty="0">
                <a:solidFill>
                  <a:srgbClr val="275851"/>
                </a:solidFill>
              </a:rPr>
              <a:t>What are the topics we’ll cover, assessments, …</a:t>
            </a:r>
          </a:p>
          <a:p>
            <a:pPr lvl="1"/>
            <a:endParaRPr lang="en-US" sz="2400" b="1" dirty="0">
              <a:solidFill>
                <a:srgbClr val="275851"/>
              </a:solidFill>
            </a:endParaRPr>
          </a:p>
          <a:p>
            <a:pPr lvl="1"/>
            <a:r>
              <a:rPr lang="en-US" sz="2400" b="1" dirty="0">
                <a:solidFill>
                  <a:srgbClr val="275851"/>
                </a:solidFill>
              </a:rPr>
              <a:t>Resources</a:t>
            </a:r>
          </a:p>
          <a:p>
            <a:pPr lvl="1"/>
            <a:endParaRPr lang="en-US" sz="2400" b="1" dirty="0">
              <a:solidFill>
                <a:srgbClr val="275851"/>
              </a:solidFill>
            </a:endParaRPr>
          </a:p>
          <a:p>
            <a:pPr lvl="1"/>
            <a:r>
              <a:rPr lang="en-US" sz="2400" b="1" dirty="0">
                <a:solidFill>
                  <a:srgbClr val="275851"/>
                </a:solidFill>
              </a:rPr>
              <a:t>Questions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3D2C9FE2-8C3F-7B4E-8149-93061129C697}"/>
              </a:ext>
            </a:extLst>
          </p:cNvPr>
          <p:cNvSpPr txBox="1">
            <a:spLocks/>
          </p:cNvSpPr>
          <p:nvPr/>
        </p:nvSpPr>
        <p:spPr bwMode="auto">
          <a:xfrm>
            <a:off x="1116013" y="336550"/>
            <a:ext cx="77771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ＭＳ Ｐゴシック" charset="0"/>
              </a:rPr>
              <a:t>Agenda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CAB7882F-B578-2B4B-9C05-BF3EAA54C924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/>
          <a:p>
            <a:pPr marL="342900" lvl="0" indent="-342900"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275851"/>
                </a:solidFill>
                <a:latin typeface="Calibri"/>
                <a:cs typeface="ＭＳ Ｐゴシック" charset="0"/>
              </a:rPr>
              <a:t>Course Presentation</a:t>
            </a:r>
          </a:p>
        </p:txBody>
      </p:sp>
      <p:pic>
        <p:nvPicPr>
          <p:cNvPr id="11" name="Image 10" descr="grants_puzzle.jpg">
            <a:extLst>
              <a:ext uri="{FF2B5EF4-FFF2-40B4-BE49-F238E27FC236}">
                <a16:creationId xmlns:a16="http://schemas.microsoft.com/office/drawing/2014/main" id="{0E7C41D7-9E13-374D-97FC-83AD780E6E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19" t="1620" r="24324"/>
          <a:stretch>
            <a:fillRect/>
          </a:stretch>
        </p:blipFill>
        <p:spPr>
          <a:xfrm>
            <a:off x="611560" y="1111244"/>
            <a:ext cx="3000396" cy="40505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855001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CE72926C-F730-1842-BB43-549BD73E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1888"/>
            <a:ext cx="7772400" cy="1135062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75851"/>
                </a:solidFill>
              </a:rPr>
              <a:t>ANDROID - this year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D6FF910C-78C6-2246-87D3-87FA4C6778E0}"/>
              </a:ext>
            </a:extLst>
          </p:cNvPr>
          <p:cNvSpPr txBox="1">
            <a:spLocks/>
          </p:cNvSpPr>
          <p:nvPr/>
        </p:nvSpPr>
        <p:spPr>
          <a:xfrm>
            <a:off x="722313" y="2422525"/>
            <a:ext cx="7772400" cy="124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dirty="0">
                <a:solidFill>
                  <a:srgbClr val="275851"/>
                </a:solidFill>
              </a:rPr>
              <a:t>Course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6811596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0225981-8484-D043-A9BA-006FA2460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41276"/>
            <a:ext cx="8435975" cy="4320480"/>
          </a:xfrm>
        </p:spPr>
        <p:txBody>
          <a:bodyPr numCol="2"/>
          <a:lstStyle/>
          <a:p>
            <a:r>
              <a:rPr lang="en-US" sz="2800" b="1" dirty="0">
                <a:solidFill>
                  <a:srgbClr val="275851"/>
                </a:solidFill>
              </a:rPr>
              <a:t>Android Fundamentals</a:t>
            </a:r>
          </a:p>
          <a:p>
            <a:pPr lvl="1"/>
            <a:r>
              <a:rPr lang="en-US" sz="2400" dirty="0">
                <a:solidFill>
                  <a:srgbClr val="275851"/>
                </a:solidFill>
              </a:rPr>
              <a:t>Android platform</a:t>
            </a:r>
          </a:p>
          <a:p>
            <a:pPr lvl="1"/>
            <a:r>
              <a:rPr lang="en-US" sz="2400" dirty="0">
                <a:solidFill>
                  <a:srgbClr val="275851"/>
                </a:solidFill>
              </a:rPr>
              <a:t>User Interfaces</a:t>
            </a:r>
          </a:p>
          <a:p>
            <a:pPr lvl="1"/>
            <a:r>
              <a:rPr lang="en-US" sz="2400" dirty="0">
                <a:solidFill>
                  <a:srgbClr val="275851"/>
                </a:solidFill>
              </a:rPr>
              <a:t>User Interactions</a:t>
            </a:r>
          </a:p>
          <a:p>
            <a:pPr lvl="1"/>
            <a:r>
              <a:rPr lang="en-US" sz="2400" dirty="0" err="1">
                <a:solidFill>
                  <a:srgbClr val="275851"/>
                </a:solidFill>
              </a:rPr>
              <a:t>Datas</a:t>
            </a:r>
            <a:r>
              <a:rPr lang="en-US" sz="2400" dirty="0">
                <a:solidFill>
                  <a:srgbClr val="275851"/>
                </a:solidFill>
              </a:rPr>
              <a:t> managements</a:t>
            </a:r>
          </a:p>
          <a:p>
            <a:pPr lvl="1"/>
            <a:r>
              <a:rPr lang="en-US" sz="2400" dirty="0">
                <a:solidFill>
                  <a:srgbClr val="275851"/>
                </a:solidFill>
              </a:rPr>
              <a:t>System Responsive</a:t>
            </a:r>
          </a:p>
          <a:p>
            <a:pPr lvl="1"/>
            <a:r>
              <a:rPr lang="en-US" sz="2400" dirty="0">
                <a:solidFill>
                  <a:srgbClr val="275851"/>
                </a:solidFill>
              </a:rPr>
              <a:t>Communications</a:t>
            </a:r>
          </a:p>
          <a:p>
            <a:pPr lvl="1"/>
            <a:r>
              <a:rPr lang="en-US" dirty="0">
                <a:solidFill>
                  <a:srgbClr val="275851"/>
                </a:solidFill>
              </a:rPr>
              <a:t>Kotlin</a:t>
            </a:r>
          </a:p>
          <a:p>
            <a:pPr lvl="1"/>
            <a:r>
              <a:rPr lang="en-US" sz="2400">
                <a:solidFill>
                  <a:srgbClr val="275851"/>
                </a:solidFill>
              </a:rPr>
              <a:t>Maps</a:t>
            </a:r>
            <a:endParaRPr lang="en-US" sz="2400" dirty="0">
              <a:solidFill>
                <a:srgbClr val="275851"/>
              </a:solidFill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0BD82E8B-2F92-1C47-8BF7-E6E7E576E5BE}"/>
              </a:ext>
            </a:extLst>
          </p:cNvPr>
          <p:cNvSpPr txBox="1">
            <a:spLocks/>
          </p:cNvSpPr>
          <p:nvPr/>
        </p:nvSpPr>
        <p:spPr bwMode="auto">
          <a:xfrm>
            <a:off x="1116013" y="336550"/>
            <a:ext cx="77771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ＭＳ Ｐゴシック" charset="0"/>
              </a:rPr>
              <a:t>Topics</a:t>
            </a:r>
          </a:p>
        </p:txBody>
      </p:sp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80D31EE0-70A3-1440-9460-2D6C48ED3EC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275851"/>
                </a:solidFill>
                <a:latin typeface="Calibri"/>
                <a:cs typeface="Calibri"/>
              </a:rPr>
              <a:t>The course of this year</a:t>
            </a:r>
            <a:endParaRPr kumimoji="0" lang="en-US" i="0" u="none" strike="noStrike" kern="1200" cap="none" spc="0" normalizeH="0" baseline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CE368AC-0ED4-8346-A998-AE678012F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3145532"/>
            <a:ext cx="1882696" cy="213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7739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42A81F-8522-2F40-8FBE-3D4D06B97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8713"/>
            <a:ext cx="8435975" cy="4230687"/>
          </a:xfrm>
        </p:spPr>
        <p:txBody>
          <a:bodyPr numCol="1"/>
          <a:lstStyle/>
          <a:p>
            <a:r>
              <a:rPr lang="en-US" sz="2800" b="1" dirty="0">
                <a:solidFill>
                  <a:srgbClr val="275851"/>
                </a:solidFill>
              </a:rPr>
              <a:t>Integrated Development Environment :</a:t>
            </a:r>
          </a:p>
          <a:p>
            <a:pPr lvl="1"/>
            <a:r>
              <a:rPr lang="en-US" sz="2400" dirty="0">
                <a:solidFill>
                  <a:srgbClr val="275851"/>
                </a:solidFill>
              </a:rPr>
              <a:t>Android Studio</a:t>
            </a:r>
          </a:p>
          <a:p>
            <a:pPr lvl="1"/>
            <a:endParaRPr lang="en-US" sz="2400" dirty="0">
              <a:solidFill>
                <a:srgbClr val="27585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6999043-D791-9643-AE0F-148D9DDC72D1}"/>
              </a:ext>
            </a:extLst>
          </p:cNvPr>
          <p:cNvSpPr txBox="1">
            <a:spLocks/>
          </p:cNvSpPr>
          <p:nvPr/>
        </p:nvSpPr>
        <p:spPr bwMode="auto">
          <a:xfrm>
            <a:off x="1116013" y="336550"/>
            <a:ext cx="77771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ＭＳ Ｐゴシック" charset="0"/>
              </a:rPr>
              <a:t>Tools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0813E665-3DA3-204F-B046-75EA6EE3D609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275851"/>
                </a:solidFill>
                <a:latin typeface="Calibri"/>
                <a:cs typeface="Calibri"/>
              </a:rPr>
              <a:t>The course of this year</a:t>
            </a:r>
            <a:endParaRPr kumimoji="0" lang="en-US" i="0" u="none" strike="noStrike" kern="1200" cap="none" spc="0" normalizeH="0" baseline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21355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11CFCE-35E8-A443-B1E2-AEE4BF053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8713"/>
            <a:ext cx="8435975" cy="4230687"/>
          </a:xfrm>
        </p:spPr>
        <p:txBody>
          <a:bodyPr/>
          <a:lstStyle/>
          <a:p>
            <a:r>
              <a:rPr lang="en-US" dirty="0">
                <a:solidFill>
                  <a:srgbClr val="275851"/>
                </a:solidFill>
              </a:rPr>
              <a:t>Unified planning throughout the campuses</a:t>
            </a:r>
          </a:p>
          <a:p>
            <a:pPr marL="0" indent="0">
              <a:buNone/>
            </a:pPr>
            <a:endParaRPr lang="en-US" dirty="0">
              <a:solidFill>
                <a:srgbClr val="275851"/>
              </a:solidFill>
            </a:endParaRPr>
          </a:p>
          <a:p>
            <a:r>
              <a:rPr lang="en-US" dirty="0">
                <a:solidFill>
                  <a:srgbClr val="275851"/>
                </a:solidFill>
              </a:rPr>
              <a:t>35 hours on Campus</a:t>
            </a:r>
          </a:p>
          <a:p>
            <a:pPr marL="0" indent="0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6B41BA08-D2D4-EC4D-947C-3A3D8DA6ECFF}"/>
              </a:ext>
            </a:extLst>
          </p:cNvPr>
          <p:cNvSpPr txBox="1">
            <a:spLocks/>
          </p:cNvSpPr>
          <p:nvPr/>
        </p:nvSpPr>
        <p:spPr bwMode="auto">
          <a:xfrm>
            <a:off x="1116013" y="336550"/>
            <a:ext cx="77771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ＭＳ Ｐゴシック" charset="0"/>
              </a:rPr>
              <a:t>Planning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DCF5780A-B38E-604C-A394-E76B2569025D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275851"/>
                </a:solidFill>
                <a:latin typeface="Calibri"/>
                <a:cs typeface="Calibri"/>
              </a:rPr>
              <a:t>The course of this year</a:t>
            </a:r>
            <a:endParaRPr kumimoji="0" lang="en-US" i="0" u="none" strike="noStrike" kern="1200" cap="none" spc="0" normalizeH="0" baseline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96B0F80-3D9B-9148-B70D-E6BBB1C74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3488" y="3505572"/>
            <a:ext cx="16510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19492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307C11-A437-7443-B21A-09E9F29AC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28713"/>
            <a:ext cx="8147247" cy="4230687"/>
          </a:xfrm>
        </p:spPr>
        <p:txBody>
          <a:bodyPr/>
          <a:lstStyle/>
          <a:p>
            <a:r>
              <a:rPr lang="en-US" dirty="0">
                <a:solidFill>
                  <a:srgbClr val="275851"/>
                </a:solidFill>
              </a:rPr>
              <a:t>An app to develop</a:t>
            </a: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43FA254-318E-6D41-B41E-9213ABC206FF}"/>
              </a:ext>
            </a:extLst>
          </p:cNvPr>
          <p:cNvSpPr txBox="1">
            <a:spLocks/>
          </p:cNvSpPr>
          <p:nvPr/>
        </p:nvSpPr>
        <p:spPr bwMode="auto">
          <a:xfrm>
            <a:off x="1116013" y="336550"/>
            <a:ext cx="77771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dirty="0">
                <a:ln>
                  <a:noFill/>
                </a:ln>
                <a:solidFill>
                  <a:srgbClr val="275851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ＭＳ Ｐゴシック" charset="0"/>
              </a:rPr>
              <a:t>Evaluations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A0030A6F-533D-294C-94E9-1E2B09BF0071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275851"/>
                </a:solidFill>
                <a:latin typeface="Calibri"/>
                <a:cs typeface="Calibri"/>
              </a:rPr>
              <a:t>The course of this year</a:t>
            </a:r>
            <a:endParaRPr kumimoji="0" lang="en-US" i="0" u="none" strike="noStrike" kern="1200" cap="none" spc="0" normalizeH="0" baseline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8DF3F4DB-B090-7743-B62F-C04299C74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416" y="2826319"/>
            <a:ext cx="2878584" cy="247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0551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9015C3B-BB77-1546-8D5E-8EB24D10C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1888"/>
            <a:ext cx="7772400" cy="1135062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275851"/>
                </a:solidFill>
              </a:rPr>
              <a:t>Resources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A68A10AE-C31E-2247-B5C9-DE300F121050}"/>
              </a:ext>
            </a:extLst>
          </p:cNvPr>
          <p:cNvSpPr txBox="1">
            <a:spLocks/>
          </p:cNvSpPr>
          <p:nvPr/>
        </p:nvSpPr>
        <p:spPr>
          <a:xfrm>
            <a:off x="722313" y="2422525"/>
            <a:ext cx="7772400" cy="124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>
                <a:solidFill>
                  <a:srgbClr val="275851"/>
                </a:solidFill>
              </a:rPr>
              <a:t>Course Presentation</a:t>
            </a:r>
            <a:endParaRPr lang="en-US" dirty="0">
              <a:solidFill>
                <a:srgbClr val="2758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64376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62C02D-5B02-9747-891A-8C583B7EA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28713"/>
            <a:ext cx="4834879" cy="4230687"/>
          </a:xfrm>
        </p:spPr>
        <p:txBody>
          <a:bodyPr/>
          <a:lstStyle/>
          <a:p>
            <a:pPr marL="57150" indent="0" algn="ctr">
              <a:buNone/>
            </a:pPr>
            <a:endParaRPr lang="en-US" sz="2400" b="1" i="1" dirty="0">
              <a:solidFill>
                <a:srgbClr val="275851"/>
              </a:solidFill>
            </a:endParaRPr>
          </a:p>
          <a:p>
            <a:pPr marL="57150" indent="0" algn="ctr">
              <a:buNone/>
            </a:pPr>
            <a:r>
              <a:rPr lang="en-US" sz="2400" b="1" i="1" dirty="0">
                <a:solidFill>
                  <a:srgbClr val="275851"/>
                </a:solidFill>
              </a:rPr>
              <a:t>Android 7</a:t>
            </a:r>
          </a:p>
          <a:p>
            <a:pPr marL="57150" indent="0" algn="ctr">
              <a:buNone/>
            </a:pPr>
            <a:endParaRPr lang="en-US" sz="1800" dirty="0">
              <a:solidFill>
                <a:srgbClr val="275851"/>
              </a:solidFill>
            </a:endParaRPr>
          </a:p>
          <a:p>
            <a:pPr marL="57150" indent="0" algn="ctr">
              <a:buNone/>
            </a:pPr>
            <a:r>
              <a:rPr lang="en-US" sz="1800" dirty="0">
                <a:solidFill>
                  <a:srgbClr val="275851"/>
                </a:solidFill>
              </a:rPr>
              <a:t>Written by </a:t>
            </a:r>
            <a:r>
              <a:rPr lang="en-US" sz="1800" i="1" dirty="0" err="1">
                <a:solidFill>
                  <a:srgbClr val="275851"/>
                </a:solidFill>
              </a:rPr>
              <a:t>Nazim</a:t>
            </a:r>
            <a:r>
              <a:rPr lang="en-US" sz="1800" i="1" dirty="0">
                <a:solidFill>
                  <a:srgbClr val="275851"/>
                </a:solidFill>
              </a:rPr>
              <a:t> BENBOURAHLA</a:t>
            </a:r>
          </a:p>
          <a:p>
            <a:pPr marL="57150" indent="0" algn="ctr">
              <a:buNone/>
            </a:pPr>
            <a:endParaRPr lang="en-US" sz="1800" dirty="0">
              <a:solidFill>
                <a:srgbClr val="275851"/>
              </a:solidFill>
            </a:endParaRPr>
          </a:p>
          <a:p>
            <a:pPr marL="57150" indent="0" algn="ctr">
              <a:buNone/>
            </a:pPr>
            <a:endParaRPr lang="en-US" sz="1800" dirty="0">
              <a:solidFill>
                <a:srgbClr val="275851"/>
              </a:solidFill>
            </a:endParaRPr>
          </a:p>
          <a:p>
            <a:pPr marL="57150" indent="0" algn="ctr">
              <a:buNone/>
            </a:pPr>
            <a:r>
              <a:rPr lang="en-US" sz="1800" dirty="0">
                <a:solidFill>
                  <a:srgbClr val="275851"/>
                </a:solidFill>
              </a:rPr>
              <a:t>Available on ENI</a:t>
            </a:r>
          </a:p>
          <a:p>
            <a:pPr marL="57150" indent="0" algn="ctr">
              <a:buNone/>
            </a:pPr>
            <a:endParaRPr lang="en-US" sz="2800" i="1" dirty="0">
              <a:solidFill>
                <a:srgbClr val="27585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8B8D7CE-4C08-D44A-88BD-6DBACF5C026A}"/>
              </a:ext>
            </a:extLst>
          </p:cNvPr>
          <p:cNvSpPr txBox="1">
            <a:spLocks/>
          </p:cNvSpPr>
          <p:nvPr/>
        </p:nvSpPr>
        <p:spPr bwMode="auto">
          <a:xfrm>
            <a:off x="1116013" y="336550"/>
            <a:ext cx="77771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457200">
              <a:defRPr/>
            </a:pPr>
            <a:r>
              <a:rPr lang="en-US" sz="3600" b="1" dirty="0">
                <a:solidFill>
                  <a:srgbClr val="275851"/>
                </a:solidFill>
                <a:latin typeface="+mj-lt"/>
                <a:cs typeface="ＭＳ Ｐゴシック" charset="0"/>
              </a:rPr>
              <a:t>Bibliography</a:t>
            </a:r>
            <a:endParaRPr kumimoji="0" lang="en-US" sz="3600" b="1" i="0" u="none" strike="noStrike" kern="1200" cap="none" spc="0" normalizeH="0" baseline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+mj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701B39AF-84CC-3B48-8BE4-8C4CD868C064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275851"/>
                </a:solidFill>
                <a:latin typeface="Calibri"/>
                <a:cs typeface="Calibri"/>
              </a:rPr>
              <a:t>Resources</a:t>
            </a:r>
            <a:endParaRPr kumimoji="0" lang="en-US" i="0" u="none" strike="noStrike" kern="1200" cap="none" spc="0" normalizeH="0" baseline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FB494B-122E-8C4D-9CBE-5EF1D38D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285" y="1777380"/>
            <a:ext cx="2441147" cy="300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3875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5E25C2-E6A9-FE42-A16C-BD29505AC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28713"/>
            <a:ext cx="4834879" cy="4230687"/>
          </a:xfrm>
        </p:spPr>
        <p:txBody>
          <a:bodyPr/>
          <a:lstStyle/>
          <a:p>
            <a:pPr marL="57150" indent="0" algn="ctr">
              <a:buNone/>
            </a:pPr>
            <a:endParaRPr lang="en-US" sz="2400" b="1" i="1" dirty="0">
              <a:solidFill>
                <a:srgbClr val="275851"/>
              </a:solidFill>
            </a:endParaRPr>
          </a:p>
          <a:p>
            <a:pPr marL="57150" indent="0" algn="ctr">
              <a:buNone/>
            </a:pPr>
            <a:r>
              <a:rPr lang="en-US" sz="2400" b="1" i="1" dirty="0">
                <a:solidFill>
                  <a:srgbClr val="275851"/>
                </a:solidFill>
              </a:rPr>
              <a:t>Kotlin</a:t>
            </a:r>
          </a:p>
          <a:p>
            <a:pPr marL="57150" indent="0" algn="ctr">
              <a:buNone/>
            </a:pPr>
            <a:endParaRPr lang="en-US" sz="1800" dirty="0">
              <a:solidFill>
                <a:srgbClr val="275851"/>
              </a:solidFill>
            </a:endParaRPr>
          </a:p>
          <a:p>
            <a:pPr marL="57150" indent="0" algn="ctr">
              <a:buNone/>
            </a:pPr>
            <a:r>
              <a:rPr lang="en-US" sz="1800" dirty="0">
                <a:solidFill>
                  <a:srgbClr val="275851"/>
                </a:solidFill>
              </a:rPr>
              <a:t>Written by </a:t>
            </a:r>
            <a:r>
              <a:rPr lang="en-US" sz="1800" i="1" dirty="0" err="1">
                <a:solidFill>
                  <a:srgbClr val="275851"/>
                </a:solidFill>
              </a:rPr>
              <a:t>Ludovic</a:t>
            </a:r>
            <a:r>
              <a:rPr lang="en-US" sz="1800" i="1" dirty="0">
                <a:solidFill>
                  <a:srgbClr val="275851"/>
                </a:solidFill>
              </a:rPr>
              <a:t> ROLAND</a:t>
            </a:r>
          </a:p>
          <a:p>
            <a:pPr marL="57150" indent="0" algn="ctr">
              <a:buNone/>
            </a:pPr>
            <a:endParaRPr lang="en-US" sz="1800" dirty="0">
              <a:solidFill>
                <a:srgbClr val="275851"/>
              </a:solidFill>
            </a:endParaRPr>
          </a:p>
          <a:p>
            <a:pPr marL="57150" indent="0" algn="ctr">
              <a:buNone/>
            </a:pPr>
            <a:endParaRPr lang="en-US" sz="1800" dirty="0">
              <a:solidFill>
                <a:srgbClr val="275851"/>
              </a:solidFill>
            </a:endParaRPr>
          </a:p>
          <a:p>
            <a:pPr marL="57150" indent="0" algn="ctr">
              <a:buNone/>
            </a:pPr>
            <a:r>
              <a:rPr lang="en-US" sz="1800" dirty="0">
                <a:solidFill>
                  <a:srgbClr val="275851"/>
                </a:solidFill>
              </a:rPr>
              <a:t>Available on ENI</a:t>
            </a:r>
          </a:p>
          <a:p>
            <a:pPr marL="57150" indent="0" algn="ctr">
              <a:buNone/>
            </a:pPr>
            <a:endParaRPr lang="en-US" sz="2800" i="1" dirty="0">
              <a:solidFill>
                <a:srgbClr val="27585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8DB2091-A768-974A-B3BC-60B7E14AE6CE}"/>
              </a:ext>
            </a:extLst>
          </p:cNvPr>
          <p:cNvSpPr txBox="1">
            <a:spLocks/>
          </p:cNvSpPr>
          <p:nvPr/>
        </p:nvSpPr>
        <p:spPr bwMode="auto">
          <a:xfrm>
            <a:off x="1116013" y="336550"/>
            <a:ext cx="77771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defTabSz="457200">
              <a:defRPr/>
            </a:pPr>
            <a:r>
              <a:rPr lang="en-US" sz="3600" b="1" dirty="0">
                <a:solidFill>
                  <a:srgbClr val="275851"/>
                </a:solidFill>
                <a:latin typeface="+mj-lt"/>
                <a:cs typeface="ＭＳ Ｐゴシック" charset="0"/>
              </a:rPr>
              <a:t>Bibliography</a:t>
            </a:r>
            <a:endParaRPr kumimoji="0" lang="en-US" sz="3600" b="1" i="0" u="none" strike="noStrike" kern="1200" cap="none" spc="0" normalizeH="0" baseline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+mj-lt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E340B7D0-4FDA-014A-8999-45247C17F524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/>
          <a:p>
            <a:pPr marL="342900" indent="-342900" defTabSz="457200">
              <a:spcBef>
                <a:spcPct val="20000"/>
              </a:spcBef>
              <a:defRPr/>
            </a:pPr>
            <a:r>
              <a:rPr lang="en-US" dirty="0">
                <a:solidFill>
                  <a:srgbClr val="275851"/>
                </a:solidFill>
                <a:latin typeface="Calibri"/>
                <a:cs typeface="Calibri"/>
              </a:rPr>
              <a:t>Resources</a:t>
            </a:r>
            <a:endParaRPr kumimoji="0" lang="en-US" i="0" u="none" strike="noStrike" kern="1200" cap="none" spc="0" normalizeH="0" baseline="0" dirty="0">
              <a:ln>
                <a:noFill/>
              </a:ln>
              <a:solidFill>
                <a:srgbClr val="27585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054893-8632-CD4B-816B-31FE31B62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699" y="1849388"/>
            <a:ext cx="2494100" cy="294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4954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31B1648A-2232-3544-81BE-CA37F8377D7F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115728461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Hesias">
      <a:dk1>
        <a:srgbClr val="000000"/>
      </a:dk1>
      <a:lt1>
        <a:srgbClr val="FFFFFF"/>
      </a:lt1>
      <a:dk2>
        <a:srgbClr val="006C5B"/>
      </a:dk2>
      <a:lt2>
        <a:srgbClr val="E7E6E6"/>
      </a:lt2>
      <a:accent1>
        <a:srgbClr val="006C5B"/>
      </a:accent1>
      <a:accent2>
        <a:srgbClr val="004949"/>
      </a:accent2>
      <a:accent3>
        <a:srgbClr val="DC3413"/>
      </a:accent3>
      <a:accent4>
        <a:srgbClr val="833820"/>
      </a:accent4>
      <a:accent5>
        <a:srgbClr val="5B9BD5"/>
      </a:accent5>
      <a:accent6>
        <a:srgbClr val="70AD47"/>
      </a:accent6>
      <a:hlink>
        <a:srgbClr val="DC3413"/>
      </a:hlink>
      <a:folHlink>
        <a:srgbClr val="DC341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AAB6B5B4224A9029BD355F4820CE" ma:contentTypeVersion="18" ma:contentTypeDescription="Crée un document." ma:contentTypeScope="" ma:versionID="639b2cb482eba64945f12b8dcb45b2c3">
  <xsd:schema xmlns:xsd="http://www.w3.org/2001/XMLSchema" xmlns:xs="http://www.w3.org/2001/XMLSchema" xmlns:p="http://schemas.microsoft.com/office/2006/metadata/properties" xmlns:ns2="8e154af7-d5f6-48ef-9563-f6c509d80c11" xmlns:ns3="df966af7-78ed-4ba4-a7f5-bfc849a274d1" targetNamespace="http://schemas.microsoft.com/office/2006/metadata/properties" ma:root="true" ma:fieldsID="eaa394128a7d9724a14035e8f583b2fb" ns2:_="" ns3:_="">
    <xsd:import namespace="8e154af7-d5f6-48ef-9563-f6c509d80c11"/>
    <xsd:import namespace="df966af7-78ed-4ba4-a7f5-bfc849a27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54af7-d5f6-48ef-9563-f6c509d80c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2dd717a-7125-490e-8fcc-63ab56c967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966af7-78ed-4ba4-a7f5-bfc849a274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3742501-4f97-470a-898e-681d3f04c44b}" ma:internalName="TaxCatchAll" ma:showField="CatchAllData" ma:web="df966af7-78ed-4ba4-a7f5-bfc849a27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966af7-78ed-4ba4-a7f5-bfc849a274d1" xsi:nil="true"/>
    <lcf76f155ced4ddcb4097134ff3c332f xmlns="8e154af7-d5f6-48ef-9563-f6c509d80c1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36659A-5546-494C-BFC5-D80649326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154af7-d5f6-48ef-9563-f6c509d80c11"/>
    <ds:schemaRef ds:uri="df966af7-78ed-4ba4-a7f5-bfc849a27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3E052A-AA0B-4925-B551-867AB405485F}">
  <ds:schemaRefs>
    <ds:schemaRef ds:uri="8e154af7-d5f6-48ef-9563-f6c509d80c11"/>
    <ds:schemaRef ds:uri="df966af7-78ed-4ba4-a7f5-bfc849a274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5036FF3-E82C-4E6B-9870-3E43751CD9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4392</TotalTime>
  <Words>116</Words>
  <Application>Microsoft Macintosh PowerPoint</Application>
  <PresentationFormat>Grand écran</PresentationFormat>
  <Paragraphs>59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Bahnschrift</vt:lpstr>
      <vt:lpstr>Calibri</vt:lpstr>
      <vt:lpstr>Calibri Light</vt:lpstr>
      <vt:lpstr>Myriad Pro</vt:lpstr>
      <vt:lpstr>Verdana</vt:lpstr>
      <vt:lpstr>Thème Office</vt:lpstr>
      <vt:lpstr>Présentation PowerPoint</vt:lpstr>
      <vt:lpstr>Présentation PowerPoint</vt:lpstr>
      <vt:lpstr>Présentation PowerPoint</vt:lpstr>
      <vt:lpstr>ANDROID - this year</vt:lpstr>
      <vt:lpstr>Présentation PowerPoint</vt:lpstr>
      <vt:lpstr>Présentation PowerPoint</vt:lpstr>
      <vt:lpstr>Présentation PowerPoint</vt:lpstr>
      <vt:lpstr>Présentation PowerPoint</vt:lpstr>
      <vt:lpstr>Resources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SANSELME</dc:creator>
  <cp:lastModifiedBy>Microsoft Office User</cp:lastModifiedBy>
  <cp:revision>3</cp:revision>
  <dcterms:created xsi:type="dcterms:W3CDTF">2021-03-12T16:53:08Z</dcterms:created>
  <dcterms:modified xsi:type="dcterms:W3CDTF">2024-06-10T05:47:23Z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0x0101007FE0AAB6B5B4224A9029BD355F4820CE</vt:lpwstr>
  </property>
  <property fmtid="{D5CDD505-2E9C-101B-9397-08002B2CF9AE}" pid="3" name="MediaServiceImageTags">
    <vt:lpwstr/>
  </property>
</Properties>
</file>